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1" r:id="rId1"/>
    <p:sldMasterId id="2147483731" r:id="rId2"/>
  </p:sldMasterIdLst>
  <p:notesMasterIdLst>
    <p:notesMasterId r:id="rId32"/>
  </p:notesMasterIdLst>
  <p:sldIdLst>
    <p:sldId id="341" r:id="rId3"/>
    <p:sldId id="342" r:id="rId4"/>
    <p:sldId id="339" r:id="rId5"/>
    <p:sldId id="324" r:id="rId6"/>
    <p:sldId id="344" r:id="rId7"/>
    <p:sldId id="345" r:id="rId8"/>
    <p:sldId id="325" r:id="rId9"/>
    <p:sldId id="326" r:id="rId10"/>
    <p:sldId id="305" r:id="rId11"/>
    <p:sldId id="346" r:id="rId12"/>
    <p:sldId id="323" r:id="rId13"/>
    <p:sldId id="328" r:id="rId14"/>
    <p:sldId id="327" r:id="rId15"/>
    <p:sldId id="309" r:id="rId16"/>
    <p:sldId id="310" r:id="rId17"/>
    <p:sldId id="313" r:id="rId18"/>
    <p:sldId id="311" r:id="rId19"/>
    <p:sldId id="312" r:id="rId20"/>
    <p:sldId id="315" r:id="rId21"/>
    <p:sldId id="316" r:id="rId22"/>
    <p:sldId id="330" r:id="rId23"/>
    <p:sldId id="294" r:id="rId24"/>
    <p:sldId id="291" r:id="rId25"/>
    <p:sldId id="302" r:id="rId26"/>
    <p:sldId id="301" r:id="rId27"/>
    <p:sldId id="300" r:id="rId28"/>
    <p:sldId id="299" r:id="rId29"/>
    <p:sldId id="320" r:id="rId30"/>
    <p:sldId id="343" r:id="rId31"/>
  </p:sldIdLst>
  <p:sldSz cx="9144000" cy="6858000" type="screen4x3"/>
  <p:notesSz cx="6858000" cy="9144000"/>
  <p:embeddedFontLst>
    <p:embeddedFont>
      <p:font typeface=".VnTimeH" panose="020B7200000000000000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VNI-Times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A50021"/>
    <a:srgbClr val="3333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9" autoAdjust="0"/>
    <p:restoredTop sz="94660"/>
  </p:normalViewPr>
  <p:slideViewPr>
    <p:cSldViewPr>
      <p:cViewPr varScale="1">
        <p:scale>
          <a:sx n="84" d="100"/>
          <a:sy n="84" d="100"/>
        </p:scale>
        <p:origin x="8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10BE68-8DED-470F-B5FD-5E4891E60312}" type="datetimeFigureOut">
              <a:rPr lang="vi-VN"/>
              <a:pPr>
                <a:defRPr/>
              </a:pPr>
              <a:t>26/09/2021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7A5931-35C1-4E4F-A943-64E2D4B700B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83566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A899687-9CEF-41DD-BF57-A10B333E8816}" type="slidenum">
              <a:rPr lang="en-US" altLang="en-US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</a:t>
            </a:fld>
            <a:endParaRPr lang="en-US" altLang="en-US" i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2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D0A430C-2CFC-42A2-A142-7B3BA128D197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E0DFA26-BCF8-4A50-8DBE-9B31E6529EE3}" type="slidenum">
              <a:rPr lang="vi-VN" altLang="en-US" smtClean="0"/>
              <a:pPr/>
              <a:t>10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37602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E0DFA26-BCF8-4A50-8DBE-9B31E6529EE3}" type="slidenum">
              <a:rPr lang="vi-VN" altLang="en-US" smtClean="0"/>
              <a:pPr/>
              <a:t>11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53709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35D3B5-44E9-471C-9498-941545028683}" type="slidenum">
              <a:rPr lang="vi-VN" altLang="en-US" smtClean="0"/>
              <a:pPr/>
              <a:t>12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78170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15E2-DAE7-41A0-9A54-27C42850D40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876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8185-74B7-41FF-9EA1-5563A00AF6E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632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0744-E685-43F3-8A19-97E554EB3AD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109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06904-C209-4A28-9EB4-8B1CC84E4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4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33CC-6150-45F6-93CE-D3926108D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34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EE1A-92E4-49CC-A623-E954B8391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8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6AD02-2DB8-4D61-87AE-06B9A6DAB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88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FCB2-5F83-4D1D-BFB5-103FC0C21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994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19BD-3EEB-4E92-8E20-A24D35C5A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375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01A2-0F75-4EEC-99CE-37F6E480E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90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AD21E-0B5E-4BF0-892D-43AB2999D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23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7888-3607-46C5-90C0-08164F1EB19F}" type="datetimeFigureOut">
              <a:rPr lang="vi-VN"/>
              <a:pPr>
                <a:defRPr/>
              </a:pPr>
              <a:t>26/09/2021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D75D-5BB2-4A8A-942C-5555524B6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176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0343-78F1-4679-9554-529C979F0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1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F13C5-CC0C-4EC7-8703-17F54B0CB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114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73617-CA22-409F-B814-CC2541249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28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9CE9-E63A-4FE8-A125-B65A7F7F8F8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208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AFDD-2DF8-46B6-95E6-213EC9DE075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597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3D14-F205-44A7-BDF9-9D8F2811A17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863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EC96-CDE9-4D53-8002-847FCA42BA8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568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AF9B-93E9-4950-80D8-BA531794AE9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08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B168-80D6-4B72-9378-CB9AEFF8CEB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12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5C10-F8C8-4251-B29C-BCC57E3BAD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013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2E6E17-0CEC-48FF-BBE0-37D6507C628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36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1DFDA16-915B-4C0F-A14B-8E8DBF824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user\Desktop\Chuy&#234;n%20&#273;&#7873;%20T&#7853;p%20&#273;&#7885;c\Qu&#234;%20H&#432;&#417;ng%20T&#432;&#417;i%20&#272;&#7865;p%20Beat%20V.A%20Lyric%20Loi%20bai%20hat%20_%205pktp75iKnz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CER\Desktop\ONLINE\T&#7853;p%20&#273;&#7885;c%20Tu&#7847;n%202\TD%20Tuan%202%20Ai%20co%20loi\B&#224;i%20Ca%20&#272;i%20H&#7885;c%20%5bOfficial%20Full%20HD%5d.mp4" TargetMode="External"/><Relationship Id="rId1" Type="http://schemas.microsoft.com/office/2007/relationships/media" Target="file:///C:\Users\ACER\Desktop\ONLINE\T&#7853;p%20&#273;&#7885;c%20Tu&#7847;n%202\TD%20Tuan%202%20Ai%20co%20loi\B&#224;i%20Ca%20&#272;i%20H&#7885;c%20%5bOfficial%20Full%20HD%5d.mp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CER\Desktop\ONLINE\T&#7853;p%20&#273;&#7885;c%20Tu&#7847;n%202\TD%20Tuan%202%20Ai%20co%20loi\ai%20c&#243;%20l&#7895;i.mp3" TargetMode="External"/><Relationship Id="rId1" Type="http://schemas.microsoft.com/office/2007/relationships/media" Target="file:///C:\Users\ACER\Desktop\ONLINE\T&#7853;p%20&#273;&#7885;c%20Tu&#7847;n%202\TD%20Tuan%202%20Ai%20co%20loi\ai%20c&#243;%20l&#7895;i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-152400" y="1066800"/>
            <a:ext cx="9448800" cy="83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TRƯỜNG TIỂU HỌC YÊN THẾ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0" y="152400"/>
            <a:ext cx="91440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US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</a:t>
            </a:r>
            <a:r>
              <a:rPr lang="en-US" altLang="vi-VN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dài:</a:t>
            </a:r>
            <a:endParaRPr lang="en-US" altLang="vi-VN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598" y="1737985"/>
            <a:ext cx="9144000" cy="4662815"/>
          </a:xfrm>
          <a:prstGeom prst="rect">
            <a:avLst/>
          </a:prstGeom>
          <a:gradFill>
            <a:gsLst>
              <a:gs pos="43000">
                <a:srgbClr val="FFC000"/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-ti</a:t>
            </a: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En-</a:t>
            </a:r>
            <a:r>
              <a:rPr lang="vi-V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-cô 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uỷu</a:t>
            </a:r>
            <a:r>
              <a:rPr lang="en-US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tay</a:t>
            </a: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uệch</a:t>
            </a:r>
            <a:r>
              <a:rPr lang="en-US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vi-VN" altLang="en-US" sz="5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  <a:defRPr/>
            </a:pP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chỉ               v</a:t>
            </a:r>
            <a:r>
              <a:rPr lang="vi-V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củi,   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</a:t>
            </a:r>
            <a:r>
              <a:rPr lang="vi-V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</a:t>
            </a:r>
            <a:r>
              <a:rPr lang="vi-V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ọa</a:t>
            </a: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alt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bạn</a:t>
            </a:r>
          </a:p>
        </p:txBody>
      </p:sp>
    </p:spTree>
    <p:extLst>
      <p:ext uri="{BB962C8B-B14F-4D97-AF65-F5344CB8AC3E}">
        <p14:creationId xmlns:p14="http://schemas.microsoft.com/office/powerpoint/2010/main" val="23523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1371600"/>
            <a:ext cx="8991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Tôi đang nắn nót viết từng chữ thì Cô-rét-ti chạm khuỷu tay vào tôi, làm cho cây bút nguệch ra một đường rất xấu.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0" y="76200"/>
            <a:ext cx="91440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US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</a:t>
            </a:r>
            <a:r>
              <a:rPr lang="en-US" altLang="vi-VN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alt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dài:</a:t>
            </a:r>
            <a:endParaRPr lang="en-US" altLang="vi-VN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22860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4114800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59436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51054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2400" y="2438400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885976" y="3279257"/>
            <a:ext cx="152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77000" y="5181600"/>
            <a:ext cx="152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53200" y="5181600"/>
            <a:ext cx="152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676400" y="152400"/>
            <a:ext cx="5638800" cy="9239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Giải nghĩa từ: </a:t>
            </a:r>
          </a:p>
        </p:txBody>
      </p:sp>
      <p:sp>
        <p:nvSpPr>
          <p:cNvPr id="5133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7924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 căng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 hận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đảm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4292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</a:t>
            </a: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bốn từ trên, Cô còn có thêm một từ nữa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25400" y="4343400"/>
            <a:ext cx="33782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Cười hiền hậu</a:t>
            </a:r>
            <a:endParaRPr lang="en-US" altLang="en-US" sz="3600" b="1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0400" y="4343400"/>
            <a:ext cx="556260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Nụ cười 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 hiện sự thân thiện, </a:t>
            </a:r>
            <a:r>
              <a:rPr lang="en-US" altLang="en-US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gần gũi </a:t>
            </a:r>
            <a:r>
              <a:rPr lang="en-US" altLang="en-US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trông </a:t>
            </a:r>
            <a:r>
              <a:rPr lang="en-US" altLang="en-US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dễ </a:t>
            </a:r>
            <a:r>
              <a:rPr lang="en-US" altLang="en-US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mến.</a:t>
            </a:r>
            <a:endParaRPr lang="en-US" altLang="en-US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2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4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ahoma" panose="020B0604030504040204" pitchFamily="34" charset="0"/>
              </a:rPr>
              <a:t>     </a:t>
            </a:r>
            <a:endParaRPr lang="en-US" altLang="en-US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/>
          </a:p>
        </p:txBody>
      </p:sp>
      <p:sp>
        <p:nvSpPr>
          <p:cNvPr id="19462" name="WordArt 14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" y="2438400"/>
            <a:ext cx="6248400" cy="8302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sz="4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- Câu chuyện kể về ai?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" y="4391025"/>
            <a:ext cx="8839200" cy="13239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+ Câu chuyện kể về hai bạn En-ri-cô và Cô-rét-ti.</a:t>
            </a: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68759"/>
            <a:ext cx="9067800" cy="75405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914400" indent="-914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43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sz="43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43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Vì sao hai bạn nhỏ giận nhau?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48936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fr-FR" altLang="en-US" sz="4800" b="1" smtClean="0">
                <a:latin typeface="Times New Roman" panose="02020603050405020304" pitchFamily="18" charset="0"/>
              </a:rPr>
              <a:t>     </a:t>
            </a:r>
            <a:r>
              <a:rPr lang="fr-FR" altLang="en-US" sz="4400" b="1" smtClean="0">
                <a:latin typeface="Times New Roman" panose="02020603050405020304" pitchFamily="18" charset="0"/>
              </a:rPr>
              <a:t>Vì Cô-rét-ti vô tình chạm vào khuỷu tay En-ri-cô, làm cây bút của En-ri-cô nguệch ra một đường rất xấu. Hiểu lầm bạn cố ý làm hỏng bài viết của mình, En-ri-cô tức giận và trả thù Cô-rét-ti bằng cách đẩy vào khuỷu tay bạn.</a:t>
            </a:r>
            <a:endParaRPr lang="en-US" altLang="en-US" sz="4400" b="1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7450"/>
            <a:ext cx="9144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Vì sao En-ri-cô hối hận, muốn xin lỗi Cô-rét-ti?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2093416"/>
            <a:ext cx="8991600" cy="41549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fr-FR" altLang="en-US" sz="4400" b="1" smtClean="0">
                <a:latin typeface="Times New Roman" panose="02020603050405020304" pitchFamily="18" charset="0"/>
              </a:rPr>
              <a:t>     En-ri-cô hối hận vì sau cơn giận, khi bình tĩnh lại En-ri-cô thấy rằng Cô-rét-ti không cố ý chạm vào khuỷu tay mình. En-ri-cô nhìn thấy vai áo bạn sứt chỉ, thấy thương bạn và càng hối hận.</a:t>
            </a:r>
            <a:endParaRPr lang="en-US" altLang="en-US" sz="4400" b="1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 bạn đã làm lành với nhau ra sao?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4624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fr-FR" altLang="en-US" sz="4400" b="1" smtClean="0">
                <a:latin typeface="Times New Roman" panose="02020603050405020304" pitchFamily="18" charset="0"/>
              </a:rPr>
              <a:t>    </a:t>
            </a:r>
            <a:r>
              <a:rPr lang="fr-FR" altLang="en-US" sz="4000" b="1" smtClean="0">
                <a:latin typeface="Times New Roman" panose="02020603050405020304" pitchFamily="18" charset="0"/>
              </a:rPr>
              <a:t>Tan học, thấy Cô-rét-ti đi theo mình, En-ri-cô nghĩ là bạn định đánh mình nên rút thước cầm tay. Nhưng Cô-rét-ti cười hiền hậu đề nghị «Ta lại thân nhau như trước đi !» khiến En-ri-cô ngạc nhiên, rồi vui mừng ôm chầm lấy bạn vì cậu muốn làm lành với bạn.</a:t>
            </a:r>
            <a:endParaRPr lang="en-US" altLang="en-US" sz="4000" b="1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6200"/>
            <a:ext cx="9067800" cy="15081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4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 4: </a:t>
            </a:r>
            <a:r>
              <a:rPr lang="en-US" altLang="en-US" sz="4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Bố đã trách En-ri-cô như thế nào?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286000"/>
            <a:ext cx="8991600" cy="21236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fr-FR" altLang="en-US" sz="4400" b="1" smtClean="0">
                <a:latin typeface="Times New Roman" panose="02020603050405020304" pitchFamily="18" charset="0"/>
              </a:rPr>
              <a:t>  Bố đã trách En-ri-cô là người có lỗi, đã không xin lỗi bạn trước lại còn giơ thước doạ đánh bạn.</a:t>
            </a:r>
            <a:endParaRPr lang="en-US" altLang="en-US" sz="4400" b="1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43396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fr-FR" altLang="en-US" sz="4600" b="1" smtClean="0">
                <a:latin typeface="Times New Roman" panose="02020603050405020304" pitchFamily="18" charset="0"/>
              </a:rPr>
              <a:t>     Bố trách En-ri-cô như vậy là đúng vì bạn là người có lỗi đáng lẽ phải xin lỗi Cô-rét-ti nhưng không đủ can đảm. Sau đó, En-ri-cô còn hiểu lầm Cô-rét-ti nên đã giơ thước doạ đánh bạn.</a:t>
            </a:r>
            <a:endParaRPr lang="en-US" altLang="en-US" sz="4600" b="1" smtClean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5: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Bố trách En-ri-cô như vậy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   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đúng hay sai? Vì sao?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6375"/>
            <a:ext cx="91440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6: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 bạn nhỏ có gì đáng khen?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20774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altLang="en-US" sz="4300" b="1" smtClean="0">
                <a:latin typeface="Times New Roman" panose="02020603050405020304" pitchFamily="18" charset="0"/>
              </a:rPr>
              <a:t> - En-ri-cô đáng khen vì cậu biết ân hận, biết thương bạn, khi bạn làm lành, cậu cảm động, ôm chầm lấy </a:t>
            </a:r>
            <a:r>
              <a:rPr lang="fr-FR" altLang="en-US" sz="4300" b="1" smtClean="0">
                <a:latin typeface="Times New Roman" panose="02020603050405020304" pitchFamily="18" charset="0"/>
              </a:rPr>
              <a:t>bạn</a:t>
            </a:r>
            <a:endParaRPr lang="en-US" altLang="en-US" sz="4300" b="1" smtClean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1240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en-US" sz="4400" b="1" smtClean="0">
                <a:latin typeface="Times New Roman" panose="02020603050405020304" pitchFamily="18" charset="0"/>
              </a:rPr>
              <a:t> Cô-rét-ti đáng khen vì cậu biết quý trọng tình bạn và rất độ lượng nên đã chủ động làm lành với bạn.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6350" y="2590800"/>
            <a:ext cx="9150350" cy="33547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53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Phải biết nhường nhịn bạn, nghĩ tốt về bạn, dũng cảm nhận lỗi khi trót cư xử không tốt với bạn.</a:t>
            </a: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533400"/>
            <a:ext cx="9144000" cy="7848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45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5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altLang="en-US" sz="45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bài này nói lên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3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334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438400" y="33528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pic>
        <p:nvPicPr>
          <p:cNvPr id="6" name="Picture 5" descr="390127021412755246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5"/>
          <p:cNvSpPr txBox="1">
            <a:spLocks noChangeArrowheads="1"/>
          </p:cNvSpPr>
          <p:nvPr/>
        </p:nvSpPr>
        <p:spPr bwMode="auto">
          <a:xfrm>
            <a:off x="762000" y="2867025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folHlink"/>
              </a:buClr>
              <a:buSzPct val="60000"/>
              <a:buFontTx/>
              <a:buNone/>
            </a:pPr>
            <a:endParaRPr lang="vi-VN" altLang="vi-VN" sz="2400">
              <a:latin typeface="VNI-Times" pitchFamily="2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8991600" cy="21240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vi-VN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Dựa vào các tranh sau, kể lại từng đoạn của câu chuyện Ai có lỗi bằng lời của em: 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0" y="2895600"/>
            <a:ext cx="9144000" cy="34782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4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vi-VN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En-ni-cô và Cô-rét-ti ngồi học cạnh nhau. Một lần, En-ri-cô đang viết thì bị Cô-rét-ti chạm vào khuỷu tay, làm cho cây bút nguệch ra một đường rất </a:t>
            </a:r>
            <a:r>
              <a:rPr lang="en-US" altLang="vi-VN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 ...</a:t>
            </a:r>
            <a:endParaRPr lang="en-US" altLang="vi-VN" sz="4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 Dựa </a:t>
            </a: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  tranh </a:t>
            </a: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sau, </a:t>
            </a: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 hãy kể lại đoạn 1 của chuyện: </a:t>
            </a:r>
            <a:endParaRPr lang="en-US" altLang="vi-VN" sz="4400" b="1" i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22" name="Picture 6" descr="có lỗi K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553200" cy="38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44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 Dựa </a:t>
            </a:r>
            <a:r>
              <a:rPr lang="en-US" altLang="vi-VN" sz="44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  tranh sau , em hãy kể lại đoạn </a:t>
            </a:r>
            <a:r>
              <a:rPr lang="en-US" altLang="vi-VN" sz="44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2 </a:t>
            </a:r>
            <a:r>
              <a:rPr lang="en-US" altLang="vi-VN" sz="44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 chuyện: </a:t>
            </a:r>
          </a:p>
        </p:txBody>
      </p:sp>
      <p:pic>
        <p:nvPicPr>
          <p:cNvPr id="34824" name="Picture 8" descr="KC aI CÓ LỖI LỚ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48" y="2514600"/>
            <a:ext cx="65897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 Dựa </a:t>
            </a: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  tranh sau , em hãy kể lại đoạn 3 của chuyện: </a:t>
            </a:r>
            <a:endParaRPr lang="en-US" altLang="vi-VN" sz="4400" b="1" i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23" name="Picture 7" descr="KC Ai có lỗ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477000" cy="36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KC  lớp 3 Ai có lỗ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07" y="2362200"/>
            <a:ext cx="664538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 Dựa </a:t>
            </a: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  tranh sau , em hãy kể lại đoạn 4 của chuyện: </a:t>
            </a:r>
            <a:endParaRPr lang="en-US" altLang="vi-VN" sz="4400" b="1" i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 descr="KC 3 a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4" y="2209800"/>
            <a:ext cx="642257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* Dựa </a:t>
            </a:r>
            <a:r>
              <a:rPr lang="en-US" altLang="vi-VN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  tranh sau , em hãy kể lại đoạn 5 của chuyện: </a:t>
            </a:r>
            <a:endParaRPr lang="en-US" altLang="vi-VN" sz="4400" b="1" i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nh phuong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10256"/>
          <a:stretch/>
        </p:blipFill>
        <p:spPr bwMode="auto">
          <a:xfrm>
            <a:off x="0" y="1295400"/>
            <a:ext cx="2971800" cy="27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Linh phuong\Desktop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3048000" y="1295400"/>
            <a:ext cx="3026875" cy="27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Linh phuong\Desktop\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10810"/>
          <a:stretch/>
        </p:blipFill>
        <p:spPr bwMode="auto">
          <a:xfrm>
            <a:off x="15089" y="4088074"/>
            <a:ext cx="3701122" cy="276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Linh phuong\Desktop\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6"/>
          <a:stretch/>
        </p:blipFill>
        <p:spPr bwMode="auto">
          <a:xfrm>
            <a:off x="6172200" y="1295399"/>
            <a:ext cx="2971800" cy="28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Kể </a:t>
            </a:r>
            <a:r>
              <a:rPr lang="en-US" altLang="vi-VN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tóm tắt toàn bộ câu chuyện bằng lời của em theo tranh</a:t>
            </a:r>
            <a:r>
              <a:rPr lang="en-US" altLang="vi-VN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KC 3 ai"/>
          <p:cNvPicPr>
            <a:picLocks noChangeAspect="1" noChangeArrowheads="1"/>
          </p:cNvPicPr>
          <p:nvPr/>
        </p:nvPicPr>
        <p:blipFill rotWithShape="1"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9302" r="4087" b="12920"/>
          <a:stretch/>
        </p:blipFill>
        <p:spPr bwMode="auto">
          <a:xfrm>
            <a:off x="3836923" y="3993261"/>
            <a:ext cx="5277653" cy="28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bstract-background"/>
          <p:cNvPicPr>
            <a:picLocks noChangeAspect="1" noChangeArrowheads="1"/>
          </p:cNvPicPr>
          <p:nvPr/>
        </p:nvPicPr>
        <p:blipFill>
          <a:blip r:embed="rId4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1069975" y="1941513"/>
            <a:ext cx="8153400" cy="28717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r"/>
            <a:r>
              <a:rPr lang="en-US" sz="5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TẬP ĐỌC   </a:t>
            </a: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228600" y="2286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228600" y="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3810000" y="5334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175" name="Picture 7" descr="CHCA20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2590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600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51463"/>
            <a:ext cx="16764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5943600" y="44958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31" name="AutoShape 11"/>
          <p:cNvSpPr>
            <a:spLocks noChangeArrowheads="1"/>
          </p:cNvSpPr>
          <p:nvPr/>
        </p:nvSpPr>
        <p:spPr bwMode="auto">
          <a:xfrm rot="16200000">
            <a:off x="6477000" y="5962650"/>
            <a:ext cx="895350" cy="89535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180" name="Picture 16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2366">
            <a:off x="7424738" y="-228600"/>
            <a:ext cx="17192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Quê Hương Tươi Đẹp Beat V.A Lyric Loi bai hat _ 5pktp75iKnz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627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124" grpId="0" animBg="1"/>
      <p:bldP spid="133125" grpId="0" animBg="1"/>
      <p:bldP spid="133126" grpId="0" animBg="1"/>
      <p:bldP spid="133130" grpId="0" animBg="1"/>
      <p:bldP spid="133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9" name="TextBox 13"/>
          <p:cNvSpPr txBox="1">
            <a:spLocks noChangeArrowheads="1"/>
          </p:cNvSpPr>
          <p:nvPr/>
        </p:nvSpPr>
        <p:spPr bwMode="auto">
          <a:xfrm>
            <a:off x="381000" y="1524000"/>
            <a:ext cx="8382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533400" y="3048000"/>
            <a:ext cx="4800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u="sng">
                <a:solidFill>
                  <a:srgbClr val="0000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Hát bài:</a:t>
            </a: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0" y="3657600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0000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Bài ca đi học</a:t>
            </a: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ài Ca Đi Học [Official Full HD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676400"/>
            <a:ext cx="6553200" cy="371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81000" y="2286684"/>
            <a:ext cx="8382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KIỂM TRA BÀI CŨ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-15844" y="3733800"/>
            <a:ext cx="9144000" cy="9014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ĐỌC THUỘC LÒNG</a:t>
            </a:r>
            <a:endParaRPr lang="en-US" altLang="en-US" sz="4800" b="1"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-15844" y="3733800"/>
            <a:ext cx="9144000" cy="90140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4800" b="1" i="1">
                <a:solidFill>
                  <a:srgbClr val="0000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Bài: HAI BÀN </a:t>
            </a:r>
            <a:r>
              <a:rPr lang="en-US" altLang="en-US" sz="4800" b="1" i="1">
                <a:solidFill>
                  <a:srgbClr val="0000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TAY </a:t>
            </a:r>
            <a:r>
              <a:rPr lang="en-US" altLang="en-US" sz="4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EM</a:t>
            </a:r>
            <a:endParaRPr lang="en-US" altLang="en-US" sz="4800" b="1" i="1">
              <a:solidFill>
                <a:srgbClr val="0000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pic>
        <p:nvPicPr>
          <p:cNvPr id="8" name="Picture 7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2362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2366">
            <a:off x="7309625" y="108958"/>
            <a:ext cx="179950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2904" flipH="1">
            <a:off x="7262" y="57218"/>
            <a:ext cx="1775436" cy="204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5616418"/>
            <a:ext cx="2438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DAIS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941184"/>
            <a:ext cx="16764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DAIS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4700" y="4913446"/>
            <a:ext cx="16383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1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MỚI: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altLang="vi-VN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– Kể </a:t>
            </a:r>
            <a:r>
              <a:rPr lang="en-US" altLang="vi-VN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vi-VN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89217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có </a:t>
            </a:r>
            <a:r>
              <a:rPr lang="en-US" alt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lỗi?</a:t>
            </a:r>
            <a:endParaRPr lang="en-US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34200" cy="455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ubtitle 2"/>
          <p:cNvSpPr txBox="1">
            <a:spLocks/>
          </p:cNvSpPr>
          <p:nvPr/>
        </p:nvSpPr>
        <p:spPr bwMode="auto">
          <a:xfrm>
            <a:off x="0" y="1524000"/>
            <a:ext cx="914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vi-VN" altLang="en-US" sz="7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 ĐỌC</a:t>
            </a:r>
            <a:endParaRPr lang="en-US" altLang="en-US" sz="7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295400" y="3216275"/>
            <a:ext cx="66294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mẫu, các con nhìn sách đọc thầm theo</a:t>
            </a:r>
          </a:p>
        </p:txBody>
      </p:sp>
      <p:pic>
        <p:nvPicPr>
          <p:cNvPr id="3" name="ai có lỗ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054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0" y="1563687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Đọc chậm, nhẹ nhàng. 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22860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Đọc 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nhanh khi En-ri-cô giận 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29718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3, 4, 5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Đọc chậm, hơi trầm khi En-ri-cô bắt đầu hối hận. 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426720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Cô-rét-ti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Thân thiện, dịu dàng. 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0" y="5105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En-ri-cô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Trả lời bạn xúc động.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0" y="5943600"/>
            <a:ext cx="899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 bố En-ri-cô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Nghiêm khắc.</a:t>
            </a:r>
          </a:p>
        </p:txBody>
      </p:sp>
      <p:sp>
        <p:nvSpPr>
          <p:cNvPr id="14344" name="AutoShape 6"/>
          <p:cNvSpPr>
            <a:spLocks noChangeArrowheads="1"/>
          </p:cNvSpPr>
          <p:nvPr/>
        </p:nvSpPr>
        <p:spPr bwMode="gray">
          <a:xfrm>
            <a:off x="1828800" y="304800"/>
            <a:ext cx="5029200" cy="838200"/>
          </a:xfrm>
          <a:prstGeom prst="roundRect">
            <a:avLst>
              <a:gd name="adj" fmla="val 10889"/>
            </a:avLst>
          </a:prstGeom>
          <a:solidFill>
            <a:srgbClr val="FFFF00"/>
          </a:soli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đọc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769</Words>
  <Application>Microsoft Office PowerPoint</Application>
  <PresentationFormat>On-screen Show (4:3)</PresentationFormat>
  <Paragraphs>69</Paragraphs>
  <Slides>29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.VnTimeH</vt:lpstr>
      <vt:lpstr>Calibri</vt:lpstr>
      <vt:lpstr>Times New Roman</vt:lpstr>
      <vt:lpstr>Wingdings</vt:lpstr>
      <vt:lpstr>HP001 5Ha</vt:lpstr>
      <vt:lpstr>Arial</vt:lpstr>
      <vt:lpstr>Tahoma</vt:lpstr>
      <vt:lpstr>VNI-Times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120</cp:revision>
  <cp:lastPrinted>1601-01-01T00:00:00Z</cp:lastPrinted>
  <dcterms:created xsi:type="dcterms:W3CDTF">1601-01-01T00:00:00Z</dcterms:created>
  <dcterms:modified xsi:type="dcterms:W3CDTF">2021-09-26T10:21:34Z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